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30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32.JPG" ContentType="image/pn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0"/>
  </p:notesMasterIdLst>
  <p:handoutMasterIdLst>
    <p:handoutMasterId r:id="rId41"/>
  </p:handoutMasterIdLst>
  <p:sldIdLst>
    <p:sldId id="2708" r:id="rId3"/>
    <p:sldId id="2764" r:id="rId4"/>
    <p:sldId id="2387" r:id="rId5"/>
    <p:sldId id="2720" r:id="rId6"/>
    <p:sldId id="2721" r:id="rId7"/>
    <p:sldId id="2605" r:id="rId8"/>
    <p:sldId id="2737" r:id="rId9"/>
    <p:sldId id="2742" r:id="rId10"/>
    <p:sldId id="2716" r:id="rId11"/>
    <p:sldId id="2757" r:id="rId12"/>
    <p:sldId id="2756" r:id="rId13"/>
    <p:sldId id="2744" r:id="rId14"/>
    <p:sldId id="2746" r:id="rId15"/>
    <p:sldId id="2740" r:id="rId16"/>
    <p:sldId id="2766" r:id="rId17"/>
    <p:sldId id="2745" r:id="rId18"/>
    <p:sldId id="2758" r:id="rId19"/>
    <p:sldId id="2747" r:id="rId20"/>
    <p:sldId id="2748" r:id="rId21"/>
    <p:sldId id="2749" r:id="rId22"/>
    <p:sldId id="2750" r:id="rId23"/>
    <p:sldId id="2738" r:id="rId24"/>
    <p:sldId id="2771" r:id="rId25"/>
    <p:sldId id="2760" r:id="rId26"/>
    <p:sldId id="2772" r:id="rId27"/>
    <p:sldId id="2759" r:id="rId28"/>
    <p:sldId id="2751" r:id="rId29"/>
    <p:sldId id="2768" r:id="rId30"/>
    <p:sldId id="2769" r:id="rId31"/>
    <p:sldId id="2767" r:id="rId32"/>
    <p:sldId id="2752" r:id="rId33"/>
    <p:sldId id="2770" r:id="rId34"/>
    <p:sldId id="2761" r:id="rId35"/>
    <p:sldId id="2753" r:id="rId36"/>
    <p:sldId id="2755" r:id="rId37"/>
    <p:sldId id="2739" r:id="rId38"/>
    <p:sldId id="2774" r:id="rId39"/>
  </p:sldIdLst>
  <p:sldSz cx="9144000" cy="6858000" type="screen4x3"/>
  <p:notesSz cx="7099300" cy="10234613"/>
  <p:custDataLst>
    <p:tags r:id="rId4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C3E8CC"/>
    <a:srgbClr val="7A81FF"/>
    <a:srgbClr val="00B050"/>
    <a:srgbClr val="FF00DF"/>
    <a:srgbClr val="FF00FF"/>
    <a:srgbClr val="269FA0"/>
    <a:srgbClr val="FFC000"/>
    <a:srgbClr val="333399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6A6EB-E5A4-8842-BF32-6D47E8C174A0}" v="2" dt="2024-09-12T05:11:35.090"/>
    <p1510:client id="{487D9A9E-543C-704B-85B4-E7785A3781F0}" v="1" dt="2024-09-12T15:36:58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6" autoAdjust="0"/>
    <p:restoredTop sz="85659" autoAdjust="0"/>
  </p:normalViewPr>
  <p:slideViewPr>
    <p:cSldViewPr snapToGrid="0">
      <p:cViewPr varScale="1">
        <p:scale>
          <a:sx n="75" d="100"/>
          <a:sy n="75" d="100"/>
        </p:scale>
        <p:origin x="1305" y="48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87D9A9E-543C-704B-85B4-E7785A3781F0}"/>
    <pc:docChg chg="modSld sldOrd">
      <pc:chgData name="Xin Luo" userId="82312ee5779919a4" providerId="LiveId" clId="{487D9A9E-543C-704B-85B4-E7785A3781F0}" dt="2024-09-12T15:36:58.442" v="1" actId="20577"/>
      <pc:docMkLst>
        <pc:docMk/>
      </pc:docMkLst>
      <pc:sldChg chg="ord">
        <pc:chgData name="Xin Luo" userId="82312ee5779919a4" providerId="LiveId" clId="{487D9A9E-543C-704B-85B4-E7785A3781F0}" dt="2024-09-12T15:34:35.649" v="0" actId="20578"/>
        <pc:sldMkLst>
          <pc:docMk/>
          <pc:sldMk cId="2878944048" sldId="2753"/>
        </pc:sldMkLst>
      </pc:sldChg>
      <pc:sldChg chg="modSp">
        <pc:chgData name="Xin Luo" userId="82312ee5779919a4" providerId="LiveId" clId="{487D9A9E-543C-704B-85B4-E7785A3781F0}" dt="2024-09-12T15:36:58.442" v="1" actId="20577"/>
        <pc:sldMkLst>
          <pc:docMk/>
          <pc:sldMk cId="3543183483" sldId="2761"/>
        </pc:sldMkLst>
        <pc:spChg chg="mod">
          <ac:chgData name="Xin Luo" userId="82312ee5779919a4" providerId="LiveId" clId="{487D9A9E-543C-704B-85B4-E7785A3781F0}" dt="2024-09-12T15:36:58.442" v="1" actId="20577"/>
          <ac:spMkLst>
            <pc:docMk/>
            <pc:sldMk cId="3543183483" sldId="2761"/>
            <ac:spMk id="38" creationId="{DC02A22F-6931-CCB2-108E-3374732B61DB}"/>
          </ac:spMkLst>
        </pc:sp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FF6A6EB-E5A4-8842-BF32-6D47E8C174A0}"/>
    <pc:docChg chg="custSel addSld delSld modSld">
      <pc:chgData name="Xin Luo" userId="82312ee5779919a4" providerId="LiveId" clId="{2FF6A6EB-E5A4-8842-BF32-6D47E8C174A0}" dt="2024-09-12T05:11:37.890" v="3" actId="478"/>
      <pc:docMkLst>
        <pc:docMk/>
      </pc:docMkLst>
      <pc:sldChg chg="addSp delSp modSp mod">
        <pc:chgData name="Xin Luo" userId="82312ee5779919a4" providerId="LiveId" clId="{2FF6A6EB-E5A4-8842-BF32-6D47E8C174A0}" dt="2024-09-12T05:11:37.890" v="3" actId="478"/>
        <pc:sldMkLst>
          <pc:docMk/>
          <pc:sldMk cId="2776132283" sldId="2739"/>
        </pc:sldMkLst>
        <pc:spChg chg="add del mod">
          <ac:chgData name="Xin Luo" userId="82312ee5779919a4" providerId="LiveId" clId="{2FF6A6EB-E5A4-8842-BF32-6D47E8C174A0}" dt="2024-09-12T05:11:37.890" v="3" actId="478"/>
          <ac:spMkLst>
            <pc:docMk/>
            <pc:sldMk cId="2776132283" sldId="2739"/>
            <ac:spMk id="4" creationId="{978072F8-5233-DA61-BB59-38E1F9162CF1}"/>
          </ac:spMkLst>
        </pc:spChg>
      </pc:sldChg>
      <pc:sldChg chg="add del">
        <pc:chgData name="Xin Luo" userId="82312ee5779919a4" providerId="LiveId" clId="{2FF6A6EB-E5A4-8842-BF32-6D47E8C174A0}" dt="2024-09-12T03:22:05.035" v="1" actId="2696"/>
        <pc:sldMkLst>
          <pc:docMk/>
          <pc:sldMk cId="2363515716" sldId="27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用户设置适用于所有项目</a:t>
            </a:r>
            <a:r>
              <a:rPr lang="en-US" altLang="zh-CN" dirty="0"/>
              <a:t>(</a:t>
            </a:r>
            <a:r>
              <a:rPr lang="zh-CN" altLang="en-US" dirty="0"/>
              <a:t>需重启设置生效</a:t>
            </a:r>
            <a:r>
              <a:rPr lang="en-US" altLang="zh-CN" dirty="0"/>
              <a:t>)</a:t>
            </a:r>
            <a:r>
              <a:rPr lang="zh-CN" altLang="en-US" dirty="0"/>
              <a:t>；工作区设置只针对特定项目，会覆盖用户设置。</a:t>
            </a:r>
            <a:endParaRPr lang="en-US" altLang="zh-CN" dirty="0"/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演示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文件根目录设置：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；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os.getcwd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 –-version </a:t>
            </a:r>
            <a:r>
              <a:rPr lang="zh-CN" altLang="en-US" dirty="0"/>
              <a:t>不可简写为</a:t>
            </a:r>
            <a:r>
              <a:rPr lang="en-US" altLang="zh-CN" dirty="0"/>
              <a:t>: python -v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pip list</a:t>
            </a:r>
            <a:r>
              <a:rPr lang="zh-CN" altLang="en-US" dirty="0"/>
              <a:t>查看现有环境配置；</a:t>
            </a:r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开发环境配置，借助第三方软件管理工具，提升开发环境管理效率。</a:t>
            </a:r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开发环境配置，借助第三方软件管理工具，提升开发环境管理效率。</a:t>
            </a:r>
          </a:p>
        </p:txBody>
      </p:sp>
    </p:spTree>
    <p:extLst>
      <p:ext uri="{BB962C8B-B14F-4D97-AF65-F5344CB8AC3E}">
        <p14:creationId xmlns:p14="http://schemas.microsoft.com/office/powerpoint/2010/main" val="176794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添加进环境变量可能与其他软件冲突，但不添加，无法在终端中直接启动。如</a:t>
            </a:r>
            <a:r>
              <a:rPr lang="en-US" altLang="zh-CN" dirty="0" err="1"/>
              <a:t>conda</a:t>
            </a:r>
            <a:r>
              <a:rPr lang="en-US" altLang="zh-CN" dirty="0"/>
              <a:t> –version</a:t>
            </a:r>
            <a:r>
              <a:rPr lang="zh-CN" altLang="en-US" dirty="0"/>
              <a:t>不能启用。</a:t>
            </a:r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不同</a:t>
            </a:r>
            <a:r>
              <a:rPr lang="en-US" altLang="zh-CN" dirty="0"/>
              <a:t>python</a:t>
            </a:r>
            <a:r>
              <a:rPr lang="zh-CN" altLang="en-US" dirty="0"/>
              <a:t>开发任务配置不同的</a:t>
            </a:r>
            <a:r>
              <a:rPr lang="en-US" altLang="zh-CN" dirty="0"/>
              <a:t>python</a:t>
            </a:r>
            <a:r>
              <a:rPr lang="zh-CN" altLang="en-US" dirty="0"/>
              <a:t>开发环境。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在目录下查看环境文件夹</a:t>
            </a:r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97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pip/</a:t>
            </a:r>
            <a:r>
              <a:rPr lang="en-US" altLang="zh-CN" dirty="0" err="1"/>
              <a:t>conda</a:t>
            </a:r>
            <a:r>
              <a:rPr lang="en-US" altLang="zh-CN" dirty="0"/>
              <a:t> list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454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95C2-F06C-2F57-4C16-65D5DFDC6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83E32D-EEFB-C6DD-9085-2E823699B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8DBA17-16FE-0119-BB63-4FFA546E2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038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392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E55AE-4D31-978F-6B6B-2CD3ECFD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A38C23-A6B1-7750-C6B6-E81BE7722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75FFB9-A139-EECC-E3F2-55EFB6F61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191B1F"/>
                </a:solidFill>
                <a:latin typeface="+mn-ea"/>
                <a:ea typeface="+mn-ea"/>
              </a:rPr>
              <a:t>集中式缺点：如果中央服务器发生故障，所有开发人员都无法进行工作。</a:t>
            </a:r>
            <a:endParaRPr lang="en-US" altLang="zh-CN" sz="1200" dirty="0">
              <a:solidFill>
                <a:srgbClr val="191B1F"/>
              </a:solidFill>
              <a:latin typeface="+mn-ea"/>
              <a:ea typeface="+mn-ea"/>
            </a:endParaRPr>
          </a:p>
          <a:p>
            <a:r>
              <a:rPr lang="zh-CN" altLang="en-US" sz="1200" dirty="0">
                <a:solidFill>
                  <a:srgbClr val="191B1F"/>
                </a:solidFill>
                <a:latin typeface="+mn-ea"/>
                <a:ea typeface="+mn-ea"/>
              </a:rPr>
              <a:t>分布式：远程仓库发生故障，开发人员能在本地仓库进行正常开发工作</a:t>
            </a:r>
            <a:r>
              <a:rPr lang="zh-CN" altLang="en-US" sz="1200" b="0" i="0" dirty="0">
                <a:solidFill>
                  <a:srgbClr val="191B1F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089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831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开发者的社交平台。发布自己的开源项目，其他开发者可以查看、评论、转载开源项目。</a:t>
            </a:r>
            <a:endParaRPr lang="en-US" altLang="zh-CN" dirty="0"/>
          </a:p>
          <a:p>
            <a:r>
              <a:rPr lang="zh-CN" altLang="en-US" dirty="0"/>
              <a:t>演示检索开源项目（以云南大学为检索词）、转载点赞开源项目、创建开源项目。</a:t>
            </a:r>
          </a:p>
        </p:txBody>
      </p:sp>
    </p:spTree>
    <p:extLst>
      <p:ext uri="{BB962C8B-B14F-4D97-AF65-F5344CB8AC3E}">
        <p14:creationId xmlns:p14="http://schemas.microsoft.com/office/powerpoint/2010/main" val="3430138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877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41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检查</a:t>
            </a:r>
            <a:r>
              <a:rPr lang="en-US" altLang="zh-CN" dirty="0"/>
              <a:t>git</a:t>
            </a:r>
            <a:r>
              <a:rPr lang="zh-CN" altLang="en-US" dirty="0"/>
              <a:t>安装，</a:t>
            </a:r>
            <a:r>
              <a:rPr lang="en-US" altLang="zh-CN" dirty="0"/>
              <a:t>git –-version</a:t>
            </a:r>
          </a:p>
          <a:p>
            <a:r>
              <a:rPr lang="en-US" altLang="zh-CN" dirty="0"/>
              <a:t>2. pull request</a:t>
            </a:r>
            <a:r>
              <a:rPr lang="zh-CN" altLang="en-US" dirty="0"/>
              <a:t>演示。</a:t>
            </a:r>
          </a:p>
        </p:txBody>
      </p:sp>
    </p:spTree>
    <p:extLst>
      <p:ext uri="{BB962C8B-B14F-4D97-AF65-F5344CB8AC3E}">
        <p14:creationId xmlns:p14="http://schemas.microsoft.com/office/powerpoint/2010/main" val="439974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演示新建开源项目</a:t>
            </a:r>
          </a:p>
        </p:txBody>
      </p:sp>
    </p:spTree>
    <p:extLst>
      <p:ext uri="{BB962C8B-B14F-4D97-AF65-F5344CB8AC3E}">
        <p14:creationId xmlns:p14="http://schemas.microsoft.com/office/powerpoint/2010/main" val="4017347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D2C59-A7D1-D7D6-4B8A-2DEC3B361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D1F386-3A3A-46F7-E07A-2FBD5FEB2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C564B9-941F-646B-CA3C-1C94FA04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  <a:r>
              <a:rPr lang="en-US" altLang="zh-CN" dirty="0"/>
              <a:t>fork</a:t>
            </a:r>
            <a:r>
              <a:rPr lang="zh-CN" altLang="en-US" dirty="0"/>
              <a:t>， </a:t>
            </a:r>
            <a:r>
              <a:rPr lang="en-US" altLang="zh-CN" dirty="0"/>
              <a:t>git clone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84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演示修改代码及提交：</a:t>
            </a:r>
            <a:r>
              <a:rPr lang="en-US" altLang="zh-CN" dirty="0"/>
              <a:t>git checkout (</a:t>
            </a:r>
            <a:r>
              <a:rPr lang="zh-CN" altLang="en-US" dirty="0"/>
              <a:t>如需在分支中开发时使用</a:t>
            </a:r>
            <a:r>
              <a:rPr lang="en-US" altLang="zh-CN" dirty="0"/>
              <a:t>), git add ., git commit –m ‘test git’, git push origin main.</a:t>
            </a:r>
          </a:p>
          <a:p>
            <a:r>
              <a:rPr lang="zh-CN" altLang="en-US" dirty="0"/>
              <a:t>在终端和</a:t>
            </a:r>
            <a:r>
              <a:rPr lang="en-US" altLang="zh-CN" dirty="0" err="1"/>
              <a:t>vscode</a:t>
            </a:r>
            <a:r>
              <a:rPr lang="zh-CN" altLang="en-US" dirty="0"/>
              <a:t>下分别演示。</a:t>
            </a:r>
          </a:p>
        </p:txBody>
      </p:sp>
    </p:spTree>
    <p:extLst>
      <p:ext uri="{BB962C8B-B14F-4D97-AF65-F5344CB8AC3E}">
        <p14:creationId xmlns:p14="http://schemas.microsoft.com/office/powerpoint/2010/main" val="2694386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 –-version </a:t>
            </a:r>
            <a:r>
              <a:rPr lang="zh-CN" altLang="en-US" dirty="0"/>
              <a:t>查看是否安装</a:t>
            </a:r>
          </a:p>
        </p:txBody>
      </p:sp>
    </p:spTree>
    <p:extLst>
      <p:ext uri="{BB962C8B-B14F-4D97-AF65-F5344CB8AC3E}">
        <p14:creationId xmlns:p14="http://schemas.microsoft.com/office/powerpoint/2010/main" val="851816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演示相关命令</a:t>
            </a:r>
          </a:p>
        </p:txBody>
      </p:sp>
    </p:spTree>
    <p:extLst>
      <p:ext uri="{BB962C8B-B14F-4D97-AF65-F5344CB8AC3E}">
        <p14:creationId xmlns:p14="http://schemas.microsoft.com/office/powerpoint/2010/main" val="1644502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011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CDA3-EDF8-1328-44C1-3544F343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29A8F9-A6EC-E42C-AD84-801563A45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AC522-9BA6-0F7C-5169-5546F0FDA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72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8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1200" dirty="0">
                <a:solidFill>
                  <a:srgbClr val="151515"/>
                </a:solidFill>
                <a:latin typeface="+mn-ea"/>
                <a:ea typeface="+mn-ea"/>
              </a:rPr>
              <a:t>发行版：用户不需要重新编译，在直接安装之后，只需要小幅度更改设定就可以使用。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系统早期命令行工具是</a:t>
            </a:r>
            <a:r>
              <a:rPr lang="en-US" altLang="zh-CN" dirty="0" err="1"/>
              <a:t>cmd</a:t>
            </a:r>
            <a:r>
              <a:rPr lang="zh-CN" altLang="en-US" dirty="0"/>
              <a:t>，现在是</a:t>
            </a:r>
            <a:r>
              <a:rPr lang="en-US" altLang="zh-CN" dirty="0" err="1"/>
              <a:t>powershell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powershell</a:t>
            </a:r>
            <a:r>
              <a:rPr lang="zh-CN" altLang="en-US" dirty="0"/>
              <a:t>比</a:t>
            </a:r>
            <a:r>
              <a:rPr lang="en-US" altLang="zh-CN" dirty="0" err="1"/>
              <a:t>cmd</a:t>
            </a:r>
            <a:r>
              <a:rPr lang="zh-CN" altLang="en-US" dirty="0"/>
              <a:t>功能更加强大。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Windows </a:t>
            </a:r>
            <a:r>
              <a:rPr lang="en-US" altLang="zh-CN" dirty="0" err="1"/>
              <a:t>powershell</a:t>
            </a:r>
            <a:r>
              <a:rPr lang="en-US" altLang="zh-CN" dirty="0"/>
              <a:t> </a:t>
            </a:r>
            <a:r>
              <a:rPr lang="zh-CN" altLang="en-US" dirty="0"/>
              <a:t>演示。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多种编程语言支持，</a:t>
            </a:r>
            <a:r>
              <a:rPr lang="en-US" altLang="zh-CN" dirty="0"/>
              <a:t>python</a:t>
            </a:r>
            <a:r>
              <a:rPr lang="zh-CN" altLang="en-US" dirty="0"/>
              <a:t>，</a:t>
            </a:r>
            <a:r>
              <a:rPr lang="en-US" altLang="zh-CN" dirty="0"/>
              <a:t>C/C++</a:t>
            </a:r>
            <a:r>
              <a:rPr lang="zh-CN" altLang="en-US" dirty="0"/>
              <a:t>，</a:t>
            </a:r>
            <a:r>
              <a:rPr lang="en-US" altLang="zh-CN" dirty="0"/>
              <a:t>C#</a:t>
            </a:r>
            <a:r>
              <a:rPr lang="zh-CN" altLang="en-US" dirty="0"/>
              <a:t>，</a:t>
            </a:r>
            <a:r>
              <a:rPr lang="en-US" altLang="zh-CN" dirty="0"/>
              <a:t>Java.</a:t>
            </a:r>
          </a:p>
          <a:p>
            <a:pPr marL="228600" indent="-228600">
              <a:buAutoNum type="arabicPeriod"/>
            </a:pPr>
            <a:r>
              <a:rPr lang="zh-CN" altLang="en-US" dirty="0"/>
              <a:t>演示安装</a:t>
            </a:r>
            <a:r>
              <a:rPr lang="en-US" altLang="zh-CN" dirty="0" err="1"/>
              <a:t>jupyter</a:t>
            </a:r>
            <a:r>
              <a:rPr lang="zh-CN" altLang="en-US" dirty="0"/>
              <a:t>扩展</a:t>
            </a:r>
            <a:r>
              <a:rPr lang="en-US" altLang="zh-CN" dirty="0"/>
              <a:t>(</a:t>
            </a:r>
            <a:r>
              <a:rPr lang="zh-CN" altLang="en-US" dirty="0"/>
              <a:t>创建</a:t>
            </a:r>
            <a:r>
              <a:rPr lang="en-US" altLang="zh-CN" dirty="0"/>
              <a:t>.</a:t>
            </a:r>
            <a:r>
              <a:rPr lang="en-US" altLang="zh-CN" dirty="0" err="1"/>
              <a:t>ipynb</a:t>
            </a:r>
            <a:r>
              <a:rPr lang="zh-CN" altLang="en-US" dirty="0"/>
              <a:t>文件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代码编辑器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82557" y="846748"/>
            <a:ext cx="834377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代码编辑器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解释器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解释器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393135" y="5693506"/>
            <a:ext cx="5662627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--version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9B68B-033E-5C23-C339-2DB04EDD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1"/>
          <a:stretch>
            <a:fillRect/>
          </a:stretch>
        </p:blipFill>
        <p:spPr>
          <a:xfrm>
            <a:off x="3393135" y="1998575"/>
            <a:ext cx="5662628" cy="37606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FF84A9-D3D1-EDBA-4C3D-F20DFDDFF295}"/>
              </a:ext>
            </a:extLst>
          </p:cNvPr>
          <p:cNvSpPr txBox="1"/>
          <p:nvPr/>
        </p:nvSpPr>
        <p:spPr>
          <a:xfrm>
            <a:off x="88237" y="1910608"/>
            <a:ext cx="3220337" cy="344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chemeClr val="accent2"/>
                </a:solidFill>
                <a:effectLst/>
                <a:latin typeface="+mn-ea"/>
                <a:ea typeface="+mn-ea"/>
              </a:rPr>
              <a:t>概念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：是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执行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Python 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代码的核心引擎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，其核心作用是将人类编写的 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Python 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代码翻译成计算机可执行的指令。</a:t>
            </a:r>
            <a:endParaRPr lang="zh-CN" alt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243768" y="2708267"/>
            <a:ext cx="843993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pip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43768" y="3402506"/>
            <a:ext cx="87042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命令：</a:t>
            </a:r>
            <a:r>
              <a:rPr lang="en-US" altLang="zh-CN" sz="2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b="1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 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卸载命令：</a:t>
            </a:r>
            <a:r>
              <a:rPr lang="en-US" altLang="zh-CN" sz="2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b="1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981450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981450"/>
            <a:ext cx="4306763" cy="27953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F073FE-C9B8-00E8-7352-176915CEB2ED}"/>
              </a:ext>
            </a:extLst>
          </p:cNvPr>
          <p:cNvSpPr txBox="1"/>
          <p:nvPr/>
        </p:nvSpPr>
        <p:spPr>
          <a:xfrm>
            <a:off x="316818" y="988375"/>
            <a:ext cx="8541432" cy="1781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第三方软件包配置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对于一个开发项目，不可能所有代码从零开始，一定是在已有工具基础上进行开发。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第三方软件包配置即对开发过程中会利用到的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软件包进行安装。</a:t>
            </a:r>
          </a:p>
        </p:txBody>
      </p:sp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5264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437113"/>
            <a:ext cx="8212340" cy="1755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An Overview of Python and Anaconda in Coding">
            <a:extLst>
              <a:ext uri="{FF2B5EF4-FFF2-40B4-BE49-F238E27FC236}">
                <a16:creationId xmlns:a16="http://schemas.microsoft.com/office/drawing/2014/main" id="{883FA736-D3F1-A350-41D4-7D9EB2DE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30" y="3292491"/>
            <a:ext cx="6799940" cy="33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4" y="827096"/>
            <a:ext cx="830555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6006" y="1569017"/>
            <a:ext cx="81872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内置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解释器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高度集成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数据科学生态；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可用超过</a:t>
            </a:r>
            <a:r>
              <a:rPr lang="en-US" altLang="zh-CN" sz="2400" dirty="0">
                <a:solidFill>
                  <a:srgbClr val="333333"/>
                </a:solidFill>
                <a:latin typeface="+mn-ea"/>
                <a:ea typeface="+mn-ea"/>
              </a:rPr>
              <a:t>1400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个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python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数据科学库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.</a:t>
            </a:r>
            <a:endParaRPr lang="zh-CN" altLang="en-US" sz="24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074" name="Picture 2" descr="An Overview of Python and Anaconda in Coding">
            <a:extLst>
              <a:ext uri="{FF2B5EF4-FFF2-40B4-BE49-F238E27FC236}">
                <a16:creationId xmlns:a16="http://schemas.microsoft.com/office/drawing/2014/main" id="{883FA736-D3F1-A350-41D4-7D9EB2DE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35" y="3202177"/>
            <a:ext cx="7097729" cy="34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226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38206" y="1645665"/>
            <a:ext cx="8721549" cy="4100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3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300" b="1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3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3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3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3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300" b="1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3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3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3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300" b="1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3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3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300" b="1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3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3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3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3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3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3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300" dirty="0">
                <a:solidFill>
                  <a:srgbClr val="333333"/>
                </a:solidFill>
                <a:latin typeface="+mn-ea"/>
                <a:ea typeface="+mn-ea"/>
              </a:rPr>
              <a:t> –-version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8F0FF0-899E-0134-D350-768DFED1E99B}"/>
              </a:ext>
            </a:extLst>
          </p:cNvPr>
          <p:cNvSpPr txBox="1"/>
          <p:nvPr/>
        </p:nvSpPr>
        <p:spPr>
          <a:xfrm>
            <a:off x="374826" y="6132621"/>
            <a:ext cx="82910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i="1" dirty="0" err="1">
                <a:solidFill>
                  <a:schemeClr val="accent1"/>
                </a:solidFill>
                <a:latin typeface="+mn-ea"/>
                <a:ea typeface="+mn-ea"/>
              </a:rPr>
              <a:t>miniconda</a:t>
            </a:r>
            <a:r>
              <a:rPr lang="zh-CN" altLang="en-US" sz="2200" i="1" dirty="0">
                <a:solidFill>
                  <a:schemeClr val="accent1"/>
                </a:solidFill>
                <a:latin typeface="+mn-ea"/>
                <a:ea typeface="+mn-ea"/>
              </a:rPr>
              <a:t>官网：https://docs.anaconda.com/miniconda/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472384"/>
            <a:ext cx="82731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D22590C-01B2-FEF0-E2A0-F67F9E75C51F}"/>
              </a:ext>
            </a:extLst>
          </p:cNvPr>
          <p:cNvGrpSpPr/>
          <p:nvPr/>
        </p:nvGrpSpPr>
        <p:grpSpPr>
          <a:xfrm>
            <a:off x="1161742" y="2053441"/>
            <a:ext cx="7343629" cy="4659611"/>
            <a:chOff x="827914" y="2101959"/>
            <a:chExt cx="7343629" cy="46596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7EF1EF-C4B4-1C55-B736-D9AE60BE4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914" y="2101959"/>
              <a:ext cx="6030086" cy="465961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31580DD-CBE0-F7F1-41ED-02A90DA04644}"/>
                </a:ext>
              </a:extLst>
            </p:cNvPr>
            <p:cNvSpPr/>
            <p:nvPr/>
          </p:nvSpPr>
          <p:spPr>
            <a:xfrm>
              <a:off x="907143" y="3477517"/>
              <a:ext cx="5653314" cy="6640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7B7402E-3921-7010-157E-D02BA7C08847}"/>
                </a:ext>
              </a:extLst>
            </p:cNvPr>
            <p:cNvSpPr txBox="1"/>
            <p:nvPr/>
          </p:nvSpPr>
          <p:spPr>
            <a:xfrm>
              <a:off x="6639686" y="3477517"/>
              <a:ext cx="15318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不推荐，但仍勾选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79710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4049" y="1549190"/>
            <a:ext cx="7899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虚拟环境命令：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667"/>
          <a:stretch/>
        </p:blipFill>
        <p:spPr>
          <a:xfrm>
            <a:off x="435230" y="2248163"/>
            <a:ext cx="8391105" cy="40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7036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17665" y="1613118"/>
            <a:ext cx="862039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7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创建并激活虚拟环境</a:t>
            </a:r>
            <a:endParaRPr lang="en-US" altLang="zh-CN" sz="27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7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7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sz="27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</a:p>
          <a:p>
            <a:pPr algn="l"/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36" y="3612024"/>
            <a:ext cx="4249364" cy="261105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AA2E031-4BA5-246C-E096-9F7563792E0E}"/>
              </a:ext>
            </a:extLst>
          </p:cNvPr>
          <p:cNvGrpSpPr/>
          <p:nvPr/>
        </p:nvGrpSpPr>
        <p:grpSpPr>
          <a:xfrm>
            <a:off x="4688691" y="3612023"/>
            <a:ext cx="4279156" cy="2611056"/>
            <a:chOff x="4688691" y="3653106"/>
            <a:chExt cx="4279156" cy="2611056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5784D5-D55B-B02C-C48B-B4566A95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691" y="3653106"/>
              <a:ext cx="4249366" cy="261105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75BEB-15B0-6AD3-FEA5-24688F0C9399}"/>
                </a:ext>
              </a:extLst>
            </p:cNvPr>
            <p:cNvSpPr txBox="1"/>
            <p:nvPr/>
          </p:nvSpPr>
          <p:spPr>
            <a:xfrm>
              <a:off x="5726849" y="5394348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dirty="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1A1F98-9159-4FE6-698D-1B0B7EFC1F4C}"/>
                </a:ext>
              </a:extLst>
            </p:cNvPr>
            <p:cNvSpPr/>
            <p:nvPr/>
          </p:nvSpPr>
          <p:spPr>
            <a:xfrm>
              <a:off x="6424549" y="4492290"/>
              <a:ext cx="2543298" cy="195309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Python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开发环境配置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云南大学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《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 开源GIS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》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课程第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三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556293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54165" y="1767737"/>
            <a:ext cx="865293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</a:t>
            </a:r>
            <a:endParaRPr lang="en-US" altLang="zh-CN" sz="2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17111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17111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软件管理工具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退出及删除虚拟环境</a:t>
            </a:r>
            <a:endParaRPr lang="en-US" altLang="zh-CN" sz="2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6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8" y="3635722"/>
            <a:ext cx="4348201" cy="2671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927768C-F7D3-314A-1104-435873D1DBD1}"/>
              </a:ext>
            </a:extLst>
          </p:cNvPr>
          <p:cNvGrpSpPr/>
          <p:nvPr/>
        </p:nvGrpSpPr>
        <p:grpSpPr>
          <a:xfrm>
            <a:off x="4654798" y="3684183"/>
            <a:ext cx="4269333" cy="2623325"/>
            <a:chOff x="4654798" y="3796270"/>
            <a:chExt cx="4269333" cy="26233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B765428C-F39A-9703-24D3-B125CFA0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798" y="3796270"/>
              <a:ext cx="4269333" cy="2623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F9A9-4A61-8CFE-4FB6-79B6EB588A79}"/>
                </a:ext>
              </a:extLst>
            </p:cNvPr>
            <p:cNvSpPr txBox="1"/>
            <p:nvPr/>
          </p:nvSpPr>
          <p:spPr>
            <a:xfrm>
              <a:off x="6217524" y="5305143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dirty="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第三方软件包配置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152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课后练习：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下载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软件，注册</a:t>
            </a:r>
            <a:r>
              <a:rPr lang="en-CN" altLang="zh-CN" sz="2800" dirty="0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6715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01AA5-C20C-EC0E-8148-F247725D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1E8310E-E7A5-8834-5316-70B29B4240B6}"/>
              </a:ext>
            </a:extLst>
          </p:cNvPr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38D46D-0D4B-5C7E-2776-5B457767E2F3}"/>
              </a:ext>
            </a:extLst>
          </p:cNvPr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二、开源软件版本管理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48A044-439D-DDE4-F79A-33391BB8421F}"/>
              </a:ext>
            </a:extLst>
          </p:cNvPr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18507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软件版本管理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开源软件版本管理概念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版本管理（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Version Control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）是开源软件开发的生命线，它系统化记录代码变更、协调多人协作、保障项目稳定性。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11D1D18-461F-158D-934D-28AA784E1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73794"/>
              </p:ext>
            </p:extLst>
          </p:nvPr>
        </p:nvGraphicFramePr>
        <p:xfrm>
          <a:off x="628650" y="2949734"/>
          <a:ext cx="7791450" cy="3559015"/>
        </p:xfrm>
        <a:graphic>
          <a:graphicData uri="http://schemas.openxmlformats.org/drawingml/2006/table">
            <a:tbl>
              <a:tblPr/>
              <a:tblGrid>
                <a:gridCol w="3895725">
                  <a:extLst>
                    <a:ext uri="{9D8B030D-6E8A-4147-A177-3AD203B41FA5}">
                      <a16:colId xmlns:a16="http://schemas.microsoft.com/office/drawing/2014/main" val="1204160460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813594867"/>
                    </a:ext>
                  </a:extLst>
                </a:gridCol>
              </a:tblGrid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bg2"/>
                          </a:solidFill>
                          <a:effectLst/>
                        </a:rPr>
                        <a:t>常用版本管理工具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特点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38592"/>
                  </a:ext>
                </a:extLst>
              </a:tr>
              <a:tr h="1083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 dirty="0">
                          <a:solidFill>
                            <a:schemeClr val="bg2"/>
                          </a:solidFill>
                          <a:effectLst/>
                        </a:rPr>
                        <a:t>Git</a:t>
                      </a:r>
                      <a:endParaRPr lang="en-US" sz="240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分布式、速度快、生态完善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882266"/>
                  </a:ext>
                </a:extLst>
              </a:tr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</a:rPr>
                        <a:t>SVN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集中式、目录级控制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13014"/>
                  </a:ext>
                </a:extLst>
              </a:tr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</a:rPr>
                        <a:t>Mercurial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类</a:t>
                      </a:r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</a:rPr>
                        <a:t>Git</a:t>
                      </a:r>
                      <a:r>
                        <a:rPr lang="zh-CN" altLang="en-US" sz="2400">
                          <a:solidFill>
                            <a:schemeClr val="bg2"/>
                          </a:solidFill>
                          <a:effectLst/>
                        </a:rPr>
                        <a:t>但更简单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626868"/>
                  </a:ext>
                </a:extLst>
              </a:tr>
              <a:tr h="618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</a:rPr>
                        <a:t>Fossil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内置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Bug</a:t>
                      </a: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跟踪</a:t>
                      </a:r>
                      <a:r>
                        <a:rPr lang="en-US" altLang="zh-CN" sz="2400" dirty="0">
                          <a:solidFill>
                            <a:schemeClr val="bg2"/>
                          </a:solidFill>
                          <a:effectLst/>
                        </a:rPr>
                        <a:t>/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Wiki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495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0710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9EBBD-9560-1574-3AAC-B0FEE53F0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03C497-C7DE-BF9D-1C2C-3C82361E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72AE7-9491-25FC-3AA6-D2AE472BCC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分布式与集中式版本控制系统（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与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SVN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674A3-0AC6-64A2-385D-2DA7E9A768F3}"/>
              </a:ext>
            </a:extLst>
          </p:cNvPr>
          <p:cNvSpPr txBox="1"/>
          <p:nvPr/>
        </p:nvSpPr>
        <p:spPr>
          <a:xfrm>
            <a:off x="338337" y="1495338"/>
            <a:ext cx="5618910" cy="533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i="0" dirty="0">
                <a:solidFill>
                  <a:srgbClr val="191B1F"/>
                </a:solidFill>
                <a:effectLst/>
                <a:latin typeface="+mn-ea"/>
                <a:ea typeface="+mn-ea"/>
              </a:rPr>
              <a:t>集中式：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+mn-ea"/>
                <a:ea typeface="+mn-ea"/>
              </a:rPr>
              <a:t>有一个</a:t>
            </a:r>
            <a:r>
              <a:rPr lang="zh-CN" altLang="en-US" b="0" i="0" u="sng" dirty="0">
                <a:solidFill>
                  <a:srgbClr val="191B1F"/>
                </a:solidFill>
                <a:effectLst/>
                <a:latin typeface="+mn-ea"/>
                <a:ea typeface="+mn-ea"/>
              </a:rPr>
              <a:t>集中管理代码的</a:t>
            </a:r>
            <a:r>
              <a:rPr lang="zh-CN" altLang="en-US" u="sng" dirty="0">
                <a:solidFill>
                  <a:srgbClr val="191B1F"/>
                </a:solidFill>
                <a:latin typeface="+mn-ea"/>
                <a:ea typeface="+mn-ea"/>
              </a:rPr>
              <a:t>服务器</a:t>
            </a:r>
            <a:r>
              <a:rPr lang="zh-CN" altLang="en-US" dirty="0">
                <a:solidFill>
                  <a:srgbClr val="191B1F"/>
                </a:solidFill>
                <a:latin typeface="+mn-ea"/>
                <a:ea typeface="+mn-ea"/>
              </a:rPr>
              <a:t>，开发人员都会通过客户端连接到服务器进行开发。</a:t>
            </a:r>
            <a:endParaRPr lang="en-US" altLang="zh-CN" dirty="0">
              <a:solidFill>
                <a:srgbClr val="191B1F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191B1F"/>
                </a:solidFill>
                <a:latin typeface="+mn-ea"/>
                <a:ea typeface="+mn-ea"/>
              </a:rPr>
              <a:t>分布式：</a:t>
            </a:r>
            <a:r>
              <a:rPr lang="zh-CN" altLang="en-US" dirty="0">
                <a:solidFill>
                  <a:srgbClr val="191B1F"/>
                </a:solidFill>
                <a:latin typeface="+mn-ea"/>
                <a:ea typeface="+mn-ea"/>
              </a:rPr>
              <a:t>将代码存储到远程仓库，开发时开发人员会先把代码复制到本地仓库，然后基于本地仓库进行开发，开发完成后再将更新推送到远程仓库中。</a:t>
            </a:r>
            <a:endParaRPr lang="en-US" altLang="zh-CN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7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B59C3AB-9CFA-07E3-AE59-D144048B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75" y="3955287"/>
            <a:ext cx="3166002" cy="25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63B4D05-B07B-C7FE-989E-BB70F97C078D}"/>
              </a:ext>
            </a:extLst>
          </p:cNvPr>
          <p:cNvGrpSpPr/>
          <p:nvPr/>
        </p:nvGrpSpPr>
        <p:grpSpPr>
          <a:xfrm>
            <a:off x="6069859" y="1482604"/>
            <a:ext cx="2804182" cy="2543356"/>
            <a:chOff x="6022153" y="1620525"/>
            <a:chExt cx="2505085" cy="222347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CC56928-C00F-E983-5B78-E96947C8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43" t="4069" b="8830"/>
            <a:stretch/>
          </p:blipFill>
          <p:spPr>
            <a:xfrm>
              <a:off x="6022153" y="1620525"/>
              <a:ext cx="2505085" cy="222347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B41601-E0D5-EE5B-7197-BD93E4E5110A}"/>
                </a:ext>
              </a:extLst>
            </p:cNvPr>
            <p:cNvSpPr txBox="1"/>
            <p:nvPr/>
          </p:nvSpPr>
          <p:spPr>
            <a:xfrm>
              <a:off x="6967390" y="2607504"/>
              <a:ext cx="746926" cy="43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b="1" dirty="0">
                  <a:latin typeface="+mn-ea"/>
                  <a:ea typeface="+mn-ea"/>
                </a:rPr>
                <a:t>中央服务器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396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654360"/>
            <a:ext cx="5606885" cy="4409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3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</a:t>
            </a:r>
            <a:r>
              <a:rPr lang="zh-CN" altLang="en-US" sz="2300" b="1" i="0" u="sng" dirty="0">
                <a:solidFill>
                  <a:schemeClr val="accent2"/>
                </a:solidFill>
                <a:effectLst/>
                <a:latin typeface="+mn-ea"/>
                <a:ea typeface="+mn-ea"/>
              </a:rPr>
              <a:t>分布式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版本控制系统，最初由</a:t>
            </a:r>
            <a:r>
              <a:rPr lang="en-US" altLang="zh-CN" sz="23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US" altLang="zh-CN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inus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为管理</a:t>
            </a:r>
            <a:r>
              <a:rPr lang="en-US" altLang="zh-CN" sz="23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US" altLang="zh-CN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inux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内核源代码而设计，现广泛用于开源软件的管理。</a:t>
            </a:r>
            <a:r>
              <a:rPr lang="en-US" altLang="zh-CN" sz="2300" u="sng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300" u="sng" dirty="0">
                <a:solidFill>
                  <a:schemeClr val="bg2"/>
                </a:solidFill>
                <a:latin typeface="+mn-ea"/>
                <a:ea typeface="+mn-ea"/>
              </a:rPr>
              <a:t>是开源软件，是一种用于控制版本更新、上传、下载等功能的软件。</a:t>
            </a:r>
            <a:endParaRPr lang="en-US" altLang="zh-CN" sz="2300" u="sng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300" b="1" u="sng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3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300" u="sng" dirty="0">
                <a:solidFill>
                  <a:schemeClr val="bg2"/>
                </a:solidFill>
                <a:latin typeface="+mn-ea"/>
                <a:ea typeface="+mn-ea"/>
              </a:rPr>
              <a:t>用于存放软件源代码的网络平台。</a:t>
            </a:r>
            <a:endParaRPr lang="en-US" altLang="zh-CN" sz="23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手把手教你git/github">
            <a:extLst>
              <a:ext uri="{FF2B5EF4-FFF2-40B4-BE49-F238E27FC236}">
                <a16:creationId xmlns:a16="http://schemas.microsoft.com/office/drawing/2014/main" id="{61F84EA8-B4B8-CC85-86B6-C8941E12B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" t="24378" r="48898" b="26385"/>
          <a:stretch/>
        </p:blipFill>
        <p:spPr bwMode="auto">
          <a:xfrm>
            <a:off x="6021441" y="1418459"/>
            <a:ext cx="3122560" cy="201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手把手教你git/github">
            <a:extLst>
              <a:ext uri="{FF2B5EF4-FFF2-40B4-BE49-F238E27FC236}">
                <a16:creationId xmlns:a16="http://schemas.microsoft.com/office/drawing/2014/main" id="{D01F7695-2F8D-14CF-15E7-82612E637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8" t="11904" r="9130" b="18418"/>
          <a:stretch/>
        </p:blipFill>
        <p:spPr bwMode="auto">
          <a:xfrm>
            <a:off x="6266069" y="3429000"/>
            <a:ext cx="2633304" cy="289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988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42950" y="1555297"/>
            <a:ext cx="808338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介绍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3" y="2246965"/>
            <a:ext cx="3296450" cy="395698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B323C2-D66B-9A11-2181-B8149D7007A9}"/>
              </a:ext>
            </a:extLst>
          </p:cNvPr>
          <p:cNvGrpSpPr/>
          <p:nvPr/>
        </p:nvGrpSpPr>
        <p:grpSpPr>
          <a:xfrm>
            <a:off x="1016001" y="2246967"/>
            <a:ext cx="4267200" cy="3899833"/>
            <a:chOff x="571004" y="2246966"/>
            <a:chExt cx="4772673" cy="42808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682AB0-1F26-1895-04E9-49C6DA6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04" y="2246966"/>
              <a:ext cx="4772673" cy="42808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DC24FD0-4314-6A12-D955-592B771F546D}"/>
                </a:ext>
              </a:extLst>
            </p:cNvPr>
            <p:cNvSpPr/>
            <p:nvPr/>
          </p:nvSpPr>
          <p:spPr>
            <a:xfrm>
              <a:off x="921751" y="2320785"/>
              <a:ext cx="773700" cy="54562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E6CEC7-DADD-4457-56E0-6319666333A8}"/>
                </a:ext>
              </a:extLst>
            </p:cNvPr>
            <p:cNvSpPr txBox="1"/>
            <p:nvPr/>
          </p:nvSpPr>
          <p:spPr>
            <a:xfrm>
              <a:off x="1878801" y="2249840"/>
              <a:ext cx="3003233" cy="50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点击个人账户中</a:t>
              </a:r>
              <a:r>
                <a:rPr lang="en-US" altLang="zh-CN" sz="1200" dirty="0">
                  <a:solidFill>
                    <a:schemeClr val="accent2"/>
                  </a:solidFill>
                  <a:latin typeface="+mn-ea"/>
                  <a:ea typeface="+mn-ea"/>
                </a:rPr>
                <a:t>Repositories</a:t>
              </a:r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，可选做创建新项目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3C88BFA-22B8-4CDF-3B04-7446B79C2957}"/>
              </a:ext>
            </a:extLst>
          </p:cNvPr>
          <p:cNvSpPr txBox="1"/>
          <p:nvPr/>
        </p:nvSpPr>
        <p:spPr>
          <a:xfrm>
            <a:off x="1015999" y="6211430"/>
            <a:ext cx="4267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i="1" dirty="0">
                <a:solidFill>
                  <a:schemeClr val="accent2"/>
                </a:solidFill>
                <a:latin typeface="+mj-ea"/>
                <a:ea typeface="+mj-ea"/>
              </a:rPr>
              <a:t>链接：https://github.com/dshean</a:t>
            </a:r>
          </a:p>
        </p:txBody>
      </p:sp>
    </p:spTree>
    <p:extLst>
      <p:ext uri="{BB962C8B-B14F-4D97-AF65-F5344CB8AC3E}">
        <p14:creationId xmlns:p14="http://schemas.microsoft.com/office/powerpoint/2010/main" val="20029844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42950" y="1419613"/>
            <a:ext cx="776392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基本概念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C029CF6-97FF-189C-61B6-BBE3A833F188}"/>
              </a:ext>
            </a:extLst>
          </p:cNvPr>
          <p:cNvGraphicFramePr>
            <a:graphicFrameLocks noGrp="1"/>
          </p:cNvGraphicFramePr>
          <p:nvPr/>
        </p:nvGraphicFramePr>
        <p:xfrm>
          <a:off x="560439" y="2082102"/>
          <a:ext cx="8093915" cy="448977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25404">
                  <a:extLst>
                    <a:ext uri="{9D8B030D-6E8A-4147-A177-3AD203B41FA5}">
                      <a16:colId xmlns:a16="http://schemas.microsoft.com/office/drawing/2014/main" val="3073256905"/>
                    </a:ext>
                  </a:extLst>
                </a:gridCol>
                <a:gridCol w="5868511">
                  <a:extLst>
                    <a:ext uri="{9D8B030D-6E8A-4147-A177-3AD203B41FA5}">
                      <a16:colId xmlns:a16="http://schemas.microsoft.com/office/drawing/2014/main" val="1181009381"/>
                    </a:ext>
                  </a:extLst>
                </a:gridCol>
              </a:tblGrid>
              <a:tr h="9711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版本库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仓库</a:t>
                      </a:r>
                      <a:endParaRPr lang="en-US" altLang="zh-CN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(Repository)</a:t>
                      </a:r>
                      <a:endParaRPr lang="zh-CN" altLang="en-US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Git</a:t>
                      </a:r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的管理仓库，用于管理开源软件不同版本的数据库，所有内容的修改记录都保存于此。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960341"/>
                  </a:ext>
                </a:extLst>
              </a:tr>
              <a:tr h="7640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本地仓库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本地个人电脑上的版本库。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8136004"/>
                  </a:ext>
                </a:extLst>
              </a:tr>
              <a:tr h="10517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远程仓库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(Remote)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服务器端的版本库，用于为多人提供代码共享服务的服务器端版本库。本地版本库通过</a:t>
                      </a:r>
                      <a:r>
                        <a:rPr lang="en-US" altLang="zh-CN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push</a:t>
                      </a:r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指令推送到服务器端版本库。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493365"/>
                  </a:ext>
                </a:extLst>
              </a:tr>
              <a:tr h="9711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工作区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(Workspace)</a:t>
                      </a:r>
                      <a:endParaRPr lang="zh-CN" altLang="en-US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代码文件目录，代码修改的区域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916375"/>
                  </a:ext>
                </a:extLst>
              </a:tr>
              <a:tr h="7316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暂存区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(Stage)</a:t>
                      </a:r>
                      <a:endParaRPr lang="zh-CN" altLang="en-US" sz="23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临时存放文件修改记录的地方，通常保存在</a:t>
                      </a:r>
                      <a:r>
                        <a:rPr lang="en-US" altLang="zh-CN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.git</a:t>
                      </a:r>
                      <a:r>
                        <a:rPr lang="zh-CN" altLang="en-US" sz="2100" b="0" i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文件中。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596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5786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742950" y="1419613"/>
            <a:ext cx="776392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基本概念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C029CF6-97FF-189C-61B6-BBE3A833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58619"/>
              </p:ext>
            </p:extLst>
          </p:nvPr>
        </p:nvGraphicFramePr>
        <p:xfrm>
          <a:off x="820010" y="2082102"/>
          <a:ext cx="7885840" cy="434307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09336">
                  <a:extLst>
                    <a:ext uri="{9D8B030D-6E8A-4147-A177-3AD203B41FA5}">
                      <a16:colId xmlns:a16="http://schemas.microsoft.com/office/drawing/2014/main" val="3073256905"/>
                    </a:ext>
                  </a:extLst>
                </a:gridCol>
                <a:gridCol w="5576504">
                  <a:extLst>
                    <a:ext uri="{9D8B030D-6E8A-4147-A177-3AD203B41FA5}">
                      <a16:colId xmlns:a16="http://schemas.microsoft.com/office/drawing/2014/main" val="1181009381"/>
                    </a:ext>
                  </a:extLst>
                </a:gridCol>
              </a:tblGrid>
              <a:tr h="927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获取（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Fetch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将服务器端（远程）仓库中版本下载到本地仓库。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455552"/>
                  </a:ext>
                </a:extLst>
              </a:tr>
              <a:tr h="927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拉取（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Pull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将服务器端（远程）仓库中版本下载并合并到本地仓库。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960341"/>
                  </a:ext>
                </a:extLst>
              </a:tr>
              <a:tr h="927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添加修改（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add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将工作区代码修改添加到暂存区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493365"/>
                  </a:ext>
                </a:extLst>
              </a:tr>
              <a:tr h="7933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提交（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commit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把暂存区修改内容提交到本地仓库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916375"/>
                  </a:ext>
                </a:extLst>
              </a:tr>
              <a:tr h="7680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推送（</a:t>
                      </a:r>
                      <a:r>
                        <a:rPr lang="en-US" altLang="zh-CN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push</a:t>
                      </a:r>
                      <a:r>
                        <a:rPr lang="zh-CN" altLang="en-US" sz="2300" b="1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100" b="0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将本地仓库版本推送到服务器端（远程）仓库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25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0647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82235" y="2442895"/>
            <a:ext cx="5916268" cy="772176"/>
            <a:chOff x="2121802" y="2115450"/>
            <a:chExt cx="4464145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3" y="2152687"/>
              <a:ext cx="3888144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开发环境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98919" y="3877512"/>
            <a:ext cx="5148235" cy="717997"/>
            <a:chOff x="2121801" y="3511390"/>
            <a:chExt cx="4597678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900" y="3560440"/>
              <a:ext cx="3941579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软件版本管理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2E02D-EF26-697A-46C3-B83807ED0FCB}"/>
              </a:ext>
            </a:extLst>
          </p:cNvPr>
          <p:cNvSpPr/>
          <p:nvPr/>
        </p:nvSpPr>
        <p:spPr>
          <a:xfrm>
            <a:off x="258417" y="2310742"/>
            <a:ext cx="2578938" cy="1576195"/>
          </a:xfrm>
          <a:prstGeom prst="rect">
            <a:avLst/>
          </a:prstGeom>
          <a:solidFill>
            <a:schemeClr val="accent3">
              <a:lumMod val="20000"/>
              <a:lumOff val="80000"/>
              <a:alpha val="63137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7CB1A1-8B32-95E2-057B-8C6E2294CF03}"/>
              </a:ext>
            </a:extLst>
          </p:cNvPr>
          <p:cNvSpPr/>
          <p:nvPr/>
        </p:nvSpPr>
        <p:spPr>
          <a:xfrm>
            <a:off x="2915478" y="2310742"/>
            <a:ext cx="6097892" cy="1576195"/>
          </a:xfrm>
          <a:prstGeom prst="rect">
            <a:avLst/>
          </a:prstGeom>
          <a:solidFill>
            <a:srgbClr val="C3E8CC">
              <a:alpha val="63137"/>
            </a:srgb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75769"/>
            <a:ext cx="3977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开源项目参与工作流程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3E21F87-A39E-71C5-6052-B1F3F4A9CFDA}"/>
              </a:ext>
            </a:extLst>
          </p:cNvPr>
          <p:cNvSpPr/>
          <p:nvPr/>
        </p:nvSpPr>
        <p:spPr>
          <a:xfrm>
            <a:off x="474076" y="2779760"/>
            <a:ext cx="2193762" cy="1005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本地仓库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项目参与者</a:t>
            </a:r>
            <a:r>
              <a:rPr lang="en-US" altLang="zh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534CF88-EBC7-01FA-C695-ADE474BAE702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570957" y="3785372"/>
            <a:ext cx="0" cy="279017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DA1ECE4-E683-F17D-DCD6-3904B2890D79}"/>
              </a:ext>
            </a:extLst>
          </p:cNvPr>
          <p:cNvSpPr/>
          <p:nvPr/>
        </p:nvSpPr>
        <p:spPr>
          <a:xfrm>
            <a:off x="3079396" y="2786584"/>
            <a:ext cx="2442454" cy="1005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远程仓库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（项目参与者）</a:t>
            </a:r>
            <a:endParaRPr lang="zh-CN" altLang="en-US" sz="16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2649E05-74E2-F891-9323-E92E87CE4D82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>
            <a:off x="4300623" y="3792196"/>
            <a:ext cx="1" cy="2837944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405A558-2CCC-ABDC-9C7B-70F061EB69F2}"/>
              </a:ext>
            </a:extLst>
          </p:cNvPr>
          <p:cNvSpPr/>
          <p:nvPr/>
        </p:nvSpPr>
        <p:spPr>
          <a:xfrm>
            <a:off x="5939553" y="2779760"/>
            <a:ext cx="2781832" cy="1005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远程仓库上游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（项目发布者）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41F7D8-952F-A4EA-879E-251E9FFA5C08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>
            <a:off x="7330469" y="3785372"/>
            <a:ext cx="0" cy="277594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箭头: 右 36">
            <a:extLst>
              <a:ext uri="{FF2B5EF4-FFF2-40B4-BE49-F238E27FC236}">
                <a16:creationId xmlns:a16="http://schemas.microsoft.com/office/drawing/2014/main" id="{E6559E52-91B0-4E31-256F-61EBD0385987}"/>
              </a:ext>
            </a:extLst>
          </p:cNvPr>
          <p:cNvSpPr/>
          <p:nvPr/>
        </p:nvSpPr>
        <p:spPr>
          <a:xfrm flipH="1">
            <a:off x="4400863" y="4201894"/>
            <a:ext cx="2781833" cy="844403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fork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转载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DC02A22F-6931-CCB2-108E-3374732B61DB}"/>
              </a:ext>
            </a:extLst>
          </p:cNvPr>
          <p:cNvSpPr/>
          <p:nvPr/>
        </p:nvSpPr>
        <p:spPr>
          <a:xfrm>
            <a:off x="1644012" y="5200213"/>
            <a:ext cx="2525712" cy="844403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push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上传修改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E8861D08-35AE-BE85-2356-7C2EF2FE039E}"/>
              </a:ext>
            </a:extLst>
          </p:cNvPr>
          <p:cNvSpPr/>
          <p:nvPr/>
        </p:nvSpPr>
        <p:spPr>
          <a:xfrm>
            <a:off x="4400862" y="5203950"/>
            <a:ext cx="2851484" cy="844403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pull request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请求合并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E7B1CCD8-5CB4-3E9A-5C76-96C713580B60}"/>
              </a:ext>
            </a:extLst>
          </p:cNvPr>
          <p:cNvSpPr/>
          <p:nvPr/>
        </p:nvSpPr>
        <p:spPr>
          <a:xfrm flipH="1">
            <a:off x="1644011" y="4211078"/>
            <a:ext cx="2525714" cy="835219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clone (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代码下载</a:t>
            </a:r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4D93C1A-6A65-7268-EE8C-60000A919931}"/>
              </a:ext>
            </a:extLst>
          </p:cNvPr>
          <p:cNvGrpSpPr/>
          <p:nvPr/>
        </p:nvGrpSpPr>
        <p:grpSpPr>
          <a:xfrm>
            <a:off x="7408592" y="3886937"/>
            <a:ext cx="1107609" cy="1958455"/>
            <a:chOff x="7456360" y="3568887"/>
            <a:chExt cx="1107609" cy="1958455"/>
          </a:xfrm>
        </p:grpSpPr>
        <p:sp>
          <p:nvSpPr>
            <p:cNvPr id="35" name="箭头: 圆角右 34">
              <a:extLst>
                <a:ext uri="{FF2B5EF4-FFF2-40B4-BE49-F238E27FC236}">
                  <a16:creationId xmlns:a16="http://schemas.microsoft.com/office/drawing/2014/main" id="{62777B9D-8057-3E4A-CB65-BFDC3B735170}"/>
                </a:ext>
              </a:extLst>
            </p:cNvPr>
            <p:cNvSpPr/>
            <p:nvPr/>
          </p:nvSpPr>
          <p:spPr>
            <a:xfrm rot="5400000" flipH="1">
              <a:off x="7030937" y="3994310"/>
              <a:ext cx="1958455" cy="1107609"/>
            </a:xfrm>
            <a:prstGeom prst="bentArrow">
              <a:avLst>
                <a:gd name="adj1" fmla="val 35293"/>
                <a:gd name="adj2" fmla="val 37930"/>
                <a:gd name="adj3" fmla="val 50000"/>
                <a:gd name="adj4" fmla="val 43750"/>
              </a:avLst>
            </a:prstGeom>
            <a:solidFill>
              <a:schemeClr val="bg1">
                <a:lumMod val="20000"/>
                <a:lumOff val="80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455593B-203E-5310-BDC2-D49FEA51AF98}"/>
                </a:ext>
              </a:extLst>
            </p:cNvPr>
            <p:cNvSpPr txBox="1"/>
            <p:nvPr/>
          </p:nvSpPr>
          <p:spPr>
            <a:xfrm rot="5400000">
              <a:off x="7436779" y="4426575"/>
              <a:ext cx="14227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检查并合并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BC14624-99B9-8A62-23F5-C0E3BDD9AE05}"/>
              </a:ext>
            </a:extLst>
          </p:cNvPr>
          <p:cNvSpPr txBox="1"/>
          <p:nvPr/>
        </p:nvSpPr>
        <p:spPr>
          <a:xfrm>
            <a:off x="4940896" y="2353344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DAD104-46EB-653A-DA55-D199EE2C5B58}"/>
              </a:ext>
            </a:extLst>
          </p:cNvPr>
          <p:cNvSpPr txBox="1"/>
          <p:nvPr/>
        </p:nvSpPr>
        <p:spPr>
          <a:xfrm>
            <a:off x="965662" y="23465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个人电脑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DDDD7C-3AC7-780E-75D6-7EB27CE37398}"/>
              </a:ext>
            </a:extLst>
          </p:cNvPr>
          <p:cNvGrpSpPr/>
          <p:nvPr/>
        </p:nvGrpSpPr>
        <p:grpSpPr>
          <a:xfrm>
            <a:off x="379638" y="4542662"/>
            <a:ext cx="1092671" cy="1665981"/>
            <a:chOff x="594486" y="4542662"/>
            <a:chExt cx="877824" cy="1302729"/>
          </a:xfrm>
        </p:grpSpPr>
        <p:sp>
          <p:nvSpPr>
            <p:cNvPr id="9" name="箭头: 手杖形 8">
              <a:extLst>
                <a:ext uri="{FF2B5EF4-FFF2-40B4-BE49-F238E27FC236}">
                  <a16:creationId xmlns:a16="http://schemas.microsoft.com/office/drawing/2014/main" id="{82FB554A-8608-01FF-392B-CD13E937E179}"/>
                </a:ext>
              </a:extLst>
            </p:cNvPr>
            <p:cNvSpPr/>
            <p:nvPr/>
          </p:nvSpPr>
          <p:spPr>
            <a:xfrm rot="16200000" flipH="1">
              <a:off x="382033" y="4755115"/>
              <a:ext cx="1302729" cy="877824"/>
            </a:xfrm>
            <a:prstGeom prst="uturnArrow">
              <a:avLst>
                <a:gd name="adj1" fmla="val 37832"/>
                <a:gd name="adj2" fmla="val 25000"/>
                <a:gd name="adj3" fmla="val 26510"/>
                <a:gd name="adj4" fmla="val 43750"/>
                <a:gd name="adj5" fmla="val 75000"/>
              </a:avLst>
            </a:prstGeom>
            <a:solidFill>
              <a:schemeClr val="accent6">
                <a:lumMod val="10000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1DC01B6-5CDD-D933-860F-F063F4F75C9E}"/>
                </a:ext>
              </a:extLst>
            </p:cNvPr>
            <p:cNvSpPr txBox="1"/>
            <p:nvPr/>
          </p:nvSpPr>
          <p:spPr>
            <a:xfrm rot="16200000">
              <a:off x="257086" y="5000261"/>
              <a:ext cx="1026853" cy="34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>
                  <a:latin typeface="+mj-ea"/>
                  <a:ea typeface="+mj-ea"/>
                </a:rPr>
                <a:t>编辑修改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30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4" grpId="0" animBg="1"/>
      <p:bldP spid="15" grpId="0" animBg="1"/>
      <p:bldP spid="16" grpId="0" animBg="1"/>
      <p:bldP spid="37" grpId="0" animBg="1"/>
      <p:bldP spid="38" grpId="0" animBg="1"/>
      <p:bldP spid="39" grpId="0" animBg="1"/>
      <p:bldP spid="28" grpId="0" animBg="1"/>
      <p:bldP spid="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7228474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在</a:t>
            </a:r>
            <a:r>
              <a:rPr lang="en-US" altLang="zh-CN" sz="2200" b="1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新建开源项目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0BD67F-2C43-AF24-892C-503C2450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63" y="2150880"/>
            <a:ext cx="8409073" cy="402454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1EEE7ED-A4E2-EE8E-F55A-6D34CA0E7CD7}"/>
              </a:ext>
            </a:extLst>
          </p:cNvPr>
          <p:cNvSpPr/>
          <p:nvPr/>
        </p:nvSpPr>
        <p:spPr>
          <a:xfrm>
            <a:off x="7627021" y="2619315"/>
            <a:ext cx="1386350" cy="8908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0D13D1-50F6-4ED9-0392-EEEE6ECF24D9}"/>
              </a:ext>
            </a:extLst>
          </p:cNvPr>
          <p:cNvSpPr/>
          <p:nvPr/>
        </p:nvSpPr>
        <p:spPr>
          <a:xfrm>
            <a:off x="723791" y="2150880"/>
            <a:ext cx="1447171" cy="91383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7488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7FB73-364E-9A7B-9268-464CFE6E2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AC8597-9AEF-B070-EAD9-A8501AB9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A3EA4-F0DC-6244-2DCF-2DC617A6457B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6FC0D-66EE-AE24-B1E0-D28AA6EDD155}"/>
              </a:ext>
            </a:extLst>
          </p:cNvPr>
          <p:cNvSpPr txBox="1"/>
          <p:nvPr/>
        </p:nvSpPr>
        <p:spPr>
          <a:xfrm>
            <a:off x="474076" y="1488391"/>
            <a:ext cx="7228474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转载开源课程到个人账户，并下载项目到本地。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AF00E-0178-9400-1367-F0145E313999}"/>
              </a:ext>
            </a:extLst>
          </p:cNvPr>
          <p:cNvSpPr txBox="1"/>
          <p:nvPr/>
        </p:nvSpPr>
        <p:spPr>
          <a:xfrm>
            <a:off x="1323833" y="6260187"/>
            <a:ext cx="659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</a:t>
            </a:r>
            <a:r>
              <a:rPr lang="en-CN" b="1" dirty="0">
                <a:solidFill>
                  <a:schemeClr val="accent2"/>
                </a:solidFill>
              </a:rPr>
              <a:t>it clone https://xxxxxxx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47E495C-A64E-EBE9-19C4-8528663E7866}"/>
              </a:ext>
            </a:extLst>
          </p:cNvPr>
          <p:cNvGrpSpPr/>
          <p:nvPr/>
        </p:nvGrpSpPr>
        <p:grpSpPr>
          <a:xfrm>
            <a:off x="622866" y="1944181"/>
            <a:ext cx="8255000" cy="4284382"/>
            <a:chOff x="889000" y="1848645"/>
            <a:chExt cx="8255000" cy="42843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DD1A26-81F5-F54B-C0F3-532D75B45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00" y="2029974"/>
              <a:ext cx="7549386" cy="4103053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D04F3ED-3098-D49F-BCE6-F5DD23957E8F}"/>
                </a:ext>
              </a:extLst>
            </p:cNvPr>
            <p:cNvSpPr/>
            <p:nvPr/>
          </p:nvSpPr>
          <p:spPr>
            <a:xfrm>
              <a:off x="6588434" y="2384108"/>
              <a:ext cx="1009650" cy="673100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C89768-82DA-F166-46AA-1E0575C89880}"/>
                </a:ext>
              </a:extLst>
            </p:cNvPr>
            <p:cNvSpPr txBox="1"/>
            <p:nvPr/>
          </p:nvSpPr>
          <p:spPr>
            <a:xfrm>
              <a:off x="6588434" y="1848645"/>
              <a:ext cx="2555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  <a:latin typeface="+mn-ea"/>
                  <a:ea typeface="+mn-ea"/>
                </a:rPr>
                <a:t>转载到个人账户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8835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68A2F87-848F-5E51-BAE1-CFD3F7595614}"/>
              </a:ext>
            </a:extLst>
          </p:cNvPr>
          <p:cNvGrpSpPr/>
          <p:nvPr/>
        </p:nvGrpSpPr>
        <p:grpSpPr>
          <a:xfrm>
            <a:off x="129535" y="2057704"/>
            <a:ext cx="6523504" cy="4306310"/>
            <a:chOff x="129535" y="2057704"/>
            <a:chExt cx="6523504" cy="430631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043112C-8AA1-968D-E27F-3A05584382E7}"/>
                </a:ext>
              </a:extLst>
            </p:cNvPr>
            <p:cNvSpPr/>
            <p:nvPr/>
          </p:nvSpPr>
          <p:spPr>
            <a:xfrm>
              <a:off x="129535" y="2057704"/>
              <a:ext cx="6523504" cy="15146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63137"/>
              </a:scheme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0C5241C-97E0-E1D6-6AD7-BFA694373D50}"/>
                </a:ext>
              </a:extLst>
            </p:cNvPr>
            <p:cNvGrpSpPr/>
            <p:nvPr/>
          </p:nvGrpSpPr>
          <p:grpSpPr>
            <a:xfrm>
              <a:off x="4775975" y="2563751"/>
              <a:ext cx="1841087" cy="3800263"/>
              <a:chOff x="4827795" y="2327836"/>
              <a:chExt cx="1841087" cy="3683416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4405A558-2CCC-ABDC-9C7B-70F061EB69F2}"/>
                  </a:ext>
                </a:extLst>
              </p:cNvPr>
              <p:cNvSpPr/>
              <p:nvPr/>
            </p:nvSpPr>
            <p:spPr>
              <a:xfrm>
                <a:off x="4827795" y="2327836"/>
                <a:ext cx="1841087" cy="85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rtlCol="0" anchor="ctr">
                <a:no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本地仓库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en-US" altLang="zh-CN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local repo</a:t>
                </a:r>
                <a:endParaRPr lang="zh-CN" altLang="en-US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D941F7D8-952F-A4EA-879E-251E9FFA5C08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 bwMode="auto">
              <a:xfrm>
                <a:off x="5748339" y="3181859"/>
                <a:ext cx="0" cy="2829393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6BED098-3CD2-3EED-B45D-34C68074E3C2}"/>
                </a:ext>
              </a:extLst>
            </p:cNvPr>
            <p:cNvSpPr txBox="1"/>
            <p:nvPr/>
          </p:nvSpPr>
          <p:spPr>
            <a:xfrm>
              <a:off x="129535" y="2094732"/>
              <a:ext cx="6523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/>
                  </a:solidFill>
                  <a:latin typeface="+mn-ea"/>
                  <a:ea typeface="+mn-ea"/>
                </a:rPr>
                <a:t>个人电脑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5" y="1424055"/>
            <a:ext cx="499645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本地开发流程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91FF5D-EC95-5921-B6D8-8473EDCE0EA2}"/>
              </a:ext>
            </a:extLst>
          </p:cNvPr>
          <p:cNvSpPr txBox="1"/>
          <p:nvPr/>
        </p:nvSpPr>
        <p:spPr>
          <a:xfrm>
            <a:off x="474076" y="6426467"/>
            <a:ext cx="8022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学习资料：https://www.asmeurer.com/git-workflow/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F08353-ECA3-3486-A566-7C722B9508E4}"/>
              </a:ext>
            </a:extLst>
          </p:cNvPr>
          <p:cNvGrpSpPr/>
          <p:nvPr/>
        </p:nvGrpSpPr>
        <p:grpSpPr>
          <a:xfrm>
            <a:off x="224901" y="2525864"/>
            <a:ext cx="2193762" cy="3838149"/>
            <a:chOff x="130630" y="2291114"/>
            <a:chExt cx="2380797" cy="372013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3E21F87-A39E-71C5-6052-B1F3F4A9CFDA}"/>
                </a:ext>
              </a:extLst>
            </p:cNvPr>
            <p:cNvSpPr/>
            <p:nvPr/>
          </p:nvSpPr>
          <p:spPr>
            <a:xfrm>
              <a:off x="130630" y="2291114"/>
              <a:ext cx="2380797" cy="8540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工作区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workspace</a:t>
              </a:r>
              <a:endPara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534CF88-EBC7-01FA-C695-ADE474BAE702}"/>
                </a:ext>
              </a:extLst>
            </p:cNvPr>
            <p:cNvCxnSpPr>
              <a:cxnSpLocks/>
              <a:stCxn id="14" idx="2"/>
            </p:cNvCxnSpPr>
            <p:nvPr/>
          </p:nvCxnSpPr>
          <p:spPr bwMode="auto">
            <a:xfrm>
              <a:off x="1321029" y="3145137"/>
              <a:ext cx="1" cy="2866114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352288F-1AFB-7B58-D4C8-0BA350733374}"/>
              </a:ext>
            </a:extLst>
          </p:cNvPr>
          <p:cNvGrpSpPr/>
          <p:nvPr/>
        </p:nvGrpSpPr>
        <p:grpSpPr>
          <a:xfrm>
            <a:off x="2584556" y="2525864"/>
            <a:ext cx="2011361" cy="3838150"/>
            <a:chOff x="2677320" y="2291114"/>
            <a:chExt cx="2011361" cy="372013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DA1ECE4-E683-F17D-DCD6-3904B2890D79}"/>
                </a:ext>
              </a:extLst>
            </p:cNvPr>
            <p:cNvSpPr/>
            <p:nvPr/>
          </p:nvSpPr>
          <p:spPr>
            <a:xfrm>
              <a:off x="2677320" y="2291114"/>
              <a:ext cx="2011361" cy="8540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暂存区</a:t>
              </a:r>
            </a:p>
            <a:p>
              <a:r>
                <a:rPr lang="en-US" altLang="zh-CN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staging area</a:t>
              </a:r>
              <a:endParaRPr lang="zh-CN" altLang="en-US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649E05-74E2-F891-9323-E92E87CE4D82}"/>
                </a:ext>
              </a:extLst>
            </p:cNvPr>
            <p:cNvCxnSpPr>
              <a:cxnSpLocks/>
              <a:stCxn id="15" idx="2"/>
            </p:cNvCxnSpPr>
            <p:nvPr/>
          </p:nvCxnSpPr>
          <p:spPr bwMode="auto">
            <a:xfrm>
              <a:off x="3683001" y="3145137"/>
              <a:ext cx="0" cy="286611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4451D83-0BFB-1E07-1561-79D1489EAA40}"/>
              </a:ext>
            </a:extLst>
          </p:cNvPr>
          <p:cNvSpPr/>
          <p:nvPr/>
        </p:nvSpPr>
        <p:spPr>
          <a:xfrm flipH="1">
            <a:off x="5833245" y="3876998"/>
            <a:ext cx="1914960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clone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E6559E52-91B0-4E31-256F-61EBD0385987}"/>
              </a:ext>
            </a:extLst>
          </p:cNvPr>
          <p:cNvSpPr/>
          <p:nvPr/>
        </p:nvSpPr>
        <p:spPr>
          <a:xfrm flipH="1">
            <a:off x="1419372" y="3878731"/>
            <a:ext cx="3977273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代码编辑与修改</a:t>
            </a: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DC02A22F-6931-CCB2-108E-3374732B61DB}"/>
              </a:ext>
            </a:extLst>
          </p:cNvPr>
          <p:cNvSpPr/>
          <p:nvPr/>
        </p:nvSpPr>
        <p:spPr>
          <a:xfrm>
            <a:off x="1522703" y="4983050"/>
            <a:ext cx="1990457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add 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E8861D08-35AE-BE85-2356-7C2EF2FE039E}"/>
              </a:ext>
            </a:extLst>
          </p:cNvPr>
          <p:cNvSpPr/>
          <p:nvPr/>
        </p:nvSpPr>
        <p:spPr>
          <a:xfrm>
            <a:off x="3663534" y="4983050"/>
            <a:ext cx="1921940" cy="854022"/>
          </a:xfrm>
          <a:prstGeom prst="rightArrow">
            <a:avLst/>
          </a:prstGeom>
          <a:solidFill>
            <a:schemeClr val="accent6"/>
          </a:solidFill>
        </p:spPr>
        <p:txBody>
          <a:bodyPr wrap="square" lIns="0" rtlCol="0" anchor="ctr">
            <a:no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git commit</a:t>
            </a:r>
            <a:endParaRPr lang="zh-CN" altLang="en-US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0F9A58-EDC8-C622-D677-48E0E2CB02B5}"/>
              </a:ext>
            </a:extLst>
          </p:cNvPr>
          <p:cNvGrpSpPr/>
          <p:nvPr/>
        </p:nvGrpSpPr>
        <p:grpSpPr>
          <a:xfrm>
            <a:off x="6689691" y="2096660"/>
            <a:ext cx="2353377" cy="4267354"/>
            <a:chOff x="6689691" y="2096660"/>
            <a:chExt cx="2353377" cy="426735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A6ABC2-64F7-5D69-2E64-383506D964D8}"/>
                </a:ext>
              </a:extLst>
            </p:cNvPr>
            <p:cNvSpPr/>
            <p:nvPr/>
          </p:nvSpPr>
          <p:spPr>
            <a:xfrm>
              <a:off x="6689691" y="2096660"/>
              <a:ext cx="2353377" cy="1475701"/>
            </a:xfrm>
            <a:prstGeom prst="rect">
              <a:avLst/>
            </a:prstGeom>
            <a:solidFill>
              <a:srgbClr val="C3E8CC">
                <a:alpha val="63137"/>
              </a:srgbClr>
            </a:solidFill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C96D347-3825-E488-C552-43AA947E8EB0}"/>
                </a:ext>
              </a:extLst>
            </p:cNvPr>
            <p:cNvGrpSpPr/>
            <p:nvPr/>
          </p:nvGrpSpPr>
          <p:grpSpPr>
            <a:xfrm>
              <a:off x="6771214" y="2563750"/>
              <a:ext cx="2190336" cy="3800264"/>
              <a:chOff x="6823034" y="2327835"/>
              <a:chExt cx="1841087" cy="3611646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E6BBE3ED-991F-4F0D-94FA-BF8A891EE875}"/>
                  </a:ext>
                </a:extLst>
              </p:cNvPr>
              <p:cNvSpPr/>
              <p:nvPr/>
            </p:nvSpPr>
            <p:spPr>
              <a:xfrm>
                <a:off x="6823034" y="2327835"/>
                <a:ext cx="1841087" cy="85402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rtlCol="0" anchor="ctr">
                <a:no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远程仓库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en-US" altLang="zh-CN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remote repo</a:t>
                </a:r>
                <a:endParaRPr lang="zh-CN" altLang="en-US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9190F03-7B5F-48DF-6807-84A6F3FE94BF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 bwMode="auto">
              <a:xfrm flipH="1">
                <a:off x="7743576" y="3181858"/>
                <a:ext cx="2" cy="2757623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6F47CF-4B93-6B94-811E-4AC03E70DCAE}"/>
                </a:ext>
              </a:extLst>
            </p:cNvPr>
            <p:cNvSpPr txBox="1"/>
            <p:nvPr/>
          </p:nvSpPr>
          <p:spPr>
            <a:xfrm>
              <a:off x="6689691" y="2156899"/>
              <a:ext cx="23533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chemeClr val="bg2"/>
                  </a:solidFill>
                  <a:latin typeface="+mn-ea"/>
                  <a:ea typeface="+mn-ea"/>
                </a:rPr>
                <a:t>Github</a:t>
              </a:r>
              <a:r>
                <a:rPr lang="zh-CN" altLang="en-US" sz="2000" b="1" dirty="0">
                  <a:solidFill>
                    <a:schemeClr val="bg2"/>
                  </a:solidFill>
                  <a:latin typeface="+mn-ea"/>
                  <a:ea typeface="+mn-ea"/>
                </a:rPr>
                <a:t>平台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D197750-840E-1636-DE84-CF100E6D57D9}"/>
              </a:ext>
            </a:extLst>
          </p:cNvPr>
          <p:cNvGrpSpPr/>
          <p:nvPr/>
        </p:nvGrpSpPr>
        <p:grpSpPr>
          <a:xfrm>
            <a:off x="5885346" y="3691428"/>
            <a:ext cx="2923258" cy="1940746"/>
            <a:chOff x="5885346" y="3691428"/>
            <a:chExt cx="2923258" cy="1940746"/>
          </a:xfrm>
        </p:grpSpPr>
        <p:sp>
          <p:nvSpPr>
            <p:cNvPr id="24" name="箭头: 圆角右 23">
              <a:extLst>
                <a:ext uri="{FF2B5EF4-FFF2-40B4-BE49-F238E27FC236}">
                  <a16:creationId xmlns:a16="http://schemas.microsoft.com/office/drawing/2014/main" id="{E461731D-D0AC-3F4E-2603-1338658B12E2}"/>
                </a:ext>
              </a:extLst>
            </p:cNvPr>
            <p:cNvSpPr/>
            <p:nvPr/>
          </p:nvSpPr>
          <p:spPr>
            <a:xfrm rot="5400000" flipH="1">
              <a:off x="6376602" y="3200172"/>
              <a:ext cx="1940746" cy="2923258"/>
            </a:xfrm>
            <a:prstGeom prst="bentArrow">
              <a:avLst>
                <a:gd name="adj1" fmla="val 19889"/>
                <a:gd name="adj2" fmla="val 20982"/>
                <a:gd name="adj3" fmla="val 25000"/>
                <a:gd name="adj4" fmla="val 43750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87513EA-58CF-B9F1-6679-B6D74C6C7079}"/>
                </a:ext>
              </a:extLst>
            </p:cNvPr>
            <p:cNvSpPr txBox="1"/>
            <p:nvPr/>
          </p:nvSpPr>
          <p:spPr>
            <a:xfrm>
              <a:off x="6440556" y="5250059"/>
              <a:ext cx="16523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Git push</a:t>
              </a:r>
              <a:endPara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80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818601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git remote –v</a:t>
            </a:r>
          </a:p>
          <a:p>
            <a:pPr algn="l"/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添加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 remote add origin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  <a:hlinkClick r:id="rId3"/>
              </a:rPr>
              <a:t>https://xxxxxxxxx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7551396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用户名和邮箱配置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git config --global user.name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git config --global user.name “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your_name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git config --global </a:t>
            </a: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user.email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 “</a:t>
            </a: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your_email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7361097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67236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部分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git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常用命令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683880" y="2157523"/>
            <a:ext cx="778702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pull: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下载及合并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status: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查看开发状态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branch: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创建分支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,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参数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-d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，则为删除分支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checkout: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切换分支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dirty="0">
                <a:solidFill>
                  <a:srgbClr val="121212"/>
                </a:solidFill>
                <a:latin typeface="+mn-ea"/>
                <a:ea typeface="+mn-ea"/>
              </a:rPr>
              <a:t>$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git merge: 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合并分支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dirty="0">
                <a:solidFill>
                  <a:srgbClr val="121212"/>
                </a:solidFill>
                <a:latin typeface="+mn-ea"/>
                <a:ea typeface="+mn-ea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git add .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：添加修改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commit –m ‘new commit’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：提交修改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$ git push origin main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：上传本地仓库</a:t>
            </a:r>
            <a:endParaRPr lang="en-US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497422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704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 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练习利用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Anaconda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开发环境配置。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11940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9791-E0F5-2387-2F16-956A4B52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295FD0-533F-2960-189D-CA98B5C9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A7468-5DFB-9AD7-5579-E5209DCD95A8}"/>
              </a:ext>
            </a:extLst>
          </p:cNvPr>
          <p:cNvSpPr txBox="1"/>
          <p:nvPr/>
        </p:nvSpPr>
        <p:spPr>
          <a:xfrm>
            <a:off x="414555" y="950572"/>
            <a:ext cx="257629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章节实验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D94BE-1E36-82B4-95DA-77A28BE308E0}"/>
              </a:ext>
            </a:extLst>
          </p:cNvPr>
          <p:cNvSpPr txBox="1"/>
          <p:nvPr/>
        </p:nvSpPr>
        <p:spPr>
          <a:xfrm>
            <a:off x="414554" y="1701890"/>
            <a:ext cx="8447058" cy="4859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实验目标：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掌握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开发环境配置及开源项目协作一般流程</a:t>
            </a:r>
            <a:endParaRPr lang="en-US" altLang="zh-CN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实验内容及要求：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）利用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conda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配置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开发环境，开发环境包含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numpy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pandas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geopandas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rasterio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gdal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matplotlib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shapely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等第三方软件包。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）利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git/</a:t>
            </a:r>
            <a:r>
              <a:rPr lang="en-US" altLang="zh-CN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github</a:t>
            </a:r>
            <a:r>
              <a:rPr lang="zh-CN" altLang="zh-CN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对他人开源项目进行编辑或修改。</a:t>
            </a:r>
            <a:endParaRPr lang="en-US" altLang="zh-CN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614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7917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开发环境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02610" y="1607631"/>
            <a:ext cx="8423726" cy="4972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开发环境顾名思义是指程序员在编写代码时所使用的环境。配置开发环境目的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最大程度提高程序员的开发效率。</a:t>
            </a:r>
            <a:endParaRPr lang="en-US" altLang="zh-CN" sz="2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开发环境一般包括：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sz="26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466283" y="1405997"/>
            <a:ext cx="8145456" cy="533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GNU/GPL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开源许可的免费开源操作系统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522005"/>
            <a:ext cx="8021782" cy="28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3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3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3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</a:t>
            </a:r>
            <a:r>
              <a:rPr lang="en-US" sz="23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3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7" y="4477519"/>
            <a:ext cx="2590053" cy="183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032" y="4477519"/>
            <a:ext cx="2017286" cy="158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15" y="4364820"/>
            <a:ext cx="2017287" cy="201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804" y="4364820"/>
            <a:ext cx="2441879" cy="182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操作系统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317666" y="1509237"/>
            <a:ext cx="78116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200" b="1" dirty="0">
                <a:solidFill>
                  <a:schemeClr val="bg2"/>
                </a:solidFill>
                <a:latin typeface="+mn-ea"/>
                <a:ea typeface="+mn-ea"/>
              </a:rPr>
              <a:t>Linux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命令行工具</a:t>
            </a:r>
            <a:r>
              <a:rPr lang="en-US" altLang="zh-CN" sz="2200" b="1" dirty="0">
                <a:solidFill>
                  <a:schemeClr val="bg2"/>
                </a:solidFill>
                <a:latin typeface="+mn-ea"/>
                <a:ea typeface="+mn-ea"/>
              </a:rPr>
              <a:t>/Windows </a:t>
            </a:r>
            <a:r>
              <a:rPr lang="en-US" altLang="zh-CN" sz="2200" b="1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命令行工具：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2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touch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: new-item):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新建文件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; 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124" y="3045377"/>
            <a:ext cx="5925507" cy="352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</a:t>
            </a:r>
            <a:r>
              <a:rPr lang="en-US" altLang="zh-CN" dirty="0">
                <a:latin typeface="+mn-ea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代码编辑器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4408976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7" y="2738764"/>
            <a:ext cx="4668990" cy="35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268941" y="1514953"/>
            <a:ext cx="874443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是由微软于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2015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年发布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的一款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跨平台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5FE686-F0A9-9DC4-2357-9BF966DA6A6B}"/>
              </a:ext>
            </a:extLst>
          </p:cNvPr>
          <p:cNvSpPr txBox="1"/>
          <p:nvPr/>
        </p:nvSpPr>
        <p:spPr>
          <a:xfrm>
            <a:off x="4853798" y="2110207"/>
            <a:ext cx="4253310" cy="460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1. 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支持多种编程语言。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en-US" altLang="zh-CN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. 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该软件支持语法高亮、代码自动补全、代码重构等功能。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en-US" altLang="zh-CN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. 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用户可更改主题等个性化设置，也可通过内置的扩展程序商店安装扩展以拓展软件功能。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b="1" u="sng" dirty="0">
                <a:solidFill>
                  <a:schemeClr val="bg2"/>
                </a:solidFill>
                <a:latin typeface="+mn-ea"/>
                <a:ea typeface="+mn-ea"/>
              </a:rPr>
              <a:t>4</a:t>
            </a:r>
            <a:r>
              <a:rPr lang="en-US" altLang="zh-CN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. </a:t>
            </a:r>
            <a:r>
              <a:rPr lang="zh-CN" altLang="en-US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altLang="zh-CN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2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104761</TotalTime>
  <Words>2382</Words>
  <Application>Microsoft Office PowerPoint</Application>
  <PresentationFormat>全屏显示(4:3)</PresentationFormat>
  <Paragraphs>273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黑体</vt:lpstr>
      <vt:lpstr>微软雅黑</vt:lpstr>
      <vt:lpstr>微软雅黑</vt:lpstr>
      <vt:lpstr>Arial</vt:lpstr>
      <vt:lpstr>Calibri</vt:lpstr>
      <vt:lpstr>Consolas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PowerPoint 演示文稿</vt:lpstr>
      <vt:lpstr>一、Python开发环境</vt:lpstr>
      <vt:lpstr>一、Python开发环境配置-操作系统</vt:lpstr>
      <vt:lpstr>一、Python开发环境-操作系统</vt:lpstr>
      <vt:lpstr>一、Python开发环境-操作系统</vt:lpstr>
      <vt:lpstr>一、Python开发环境-代码编辑器</vt:lpstr>
      <vt:lpstr>一、Python开发环境-代码编辑器</vt:lpstr>
      <vt:lpstr>一、Python开发环境-代码编辑器</vt:lpstr>
      <vt:lpstr>一、Python开发环境-python解释器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一、Python开发环境-第三方软件包配置</vt:lpstr>
      <vt:lpstr>PowerPoint 演示文稿</vt:lpstr>
      <vt:lpstr>二、开源软件版本管理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13103</cp:revision>
  <dcterms:created xsi:type="dcterms:W3CDTF">2004-07-09T11:40:27Z</dcterms:created>
  <dcterms:modified xsi:type="dcterms:W3CDTF">2025-09-23T02:22:07Z</dcterms:modified>
</cp:coreProperties>
</file>